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9" r:id="rId8"/>
    <p:sldId id="270" r:id="rId9"/>
    <p:sldId id="271" r:id="rId10"/>
    <p:sldId id="272" r:id="rId11"/>
    <p:sldId id="259" r:id="rId12"/>
    <p:sldId id="273" r:id="rId13"/>
    <p:sldId id="260" r:id="rId14"/>
    <p:sldId id="261" r:id="rId15"/>
    <p:sldId id="285" r:id="rId16"/>
    <p:sldId id="286" r:id="rId17"/>
    <p:sldId id="262" r:id="rId18"/>
    <p:sldId id="267" r:id="rId19"/>
    <p:sldId id="263" r:id="rId20"/>
    <p:sldId id="264" r:id="rId21"/>
    <p:sldId id="265" r:id="rId22"/>
    <p:sldId id="266" r:id="rId23"/>
    <p:sldId id="268" r:id="rId24"/>
    <p:sldId id="274" r:id="rId25"/>
    <p:sldId id="279" r:id="rId26"/>
    <p:sldId id="281" r:id="rId27"/>
    <p:sldId id="282" r:id="rId28"/>
    <p:sldId id="283" r:id="rId29"/>
    <p:sldId id="284" r:id="rId30"/>
    <p:sldId id="280" r:id="rId31"/>
    <p:sldId id="275" r:id="rId32"/>
    <p:sldId id="276" r:id="rId33"/>
    <p:sldId id="277" r:id="rId34"/>
    <p:sldId id="278" r:id="rId35"/>
    <p:sldId id="287" r:id="rId3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192"/>
    <a:srgbClr val="0C72AA"/>
    <a:srgbClr val="0987CD"/>
    <a:srgbClr val="027FD4"/>
    <a:srgbClr val="19A1FD"/>
    <a:srgbClr val="006CCE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4561" autoAdjust="0"/>
  </p:normalViewPr>
  <p:slideViewPr>
    <p:cSldViewPr>
      <p:cViewPr varScale="1">
        <p:scale>
          <a:sx n="108" d="100"/>
          <a:sy n="108" d="100"/>
        </p:scale>
        <p:origin x="13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hu-HU" noProof="0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hu-HU" noProof="0"/>
              <a:t>Kattintson ide az alcím mintájának szerkesztéséhez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40AB3A-A549-4E27-B1AB-B52963D4381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DD16F-A5BC-4E62-8E6C-A77348AD46C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335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4DC68-FA4A-42F9-B0CB-BEF0744CA19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13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40901-FF08-4312-BD63-C9950122F2E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64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30A6D-B43A-42EE-82D9-185628194E0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534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31B0C-EFCF-44C1-AC6E-264D6D90D5F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36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7628-29FC-4260-BD76-F9A9762BB72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24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153FC-E90D-42D4-AE06-D2EDD6A421F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367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58676-93EC-44E7-AE84-355AA0E0032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24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7B2FC-B1F4-46CD-BDB0-0BFEC9B2BCC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05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DD8D6-B757-41BD-8A83-67F12A64C14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46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B8A8CD-79FB-4115-908C-3F5BA9792E3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100" dirty="0">
                <a:solidFill>
                  <a:schemeClr val="tx2"/>
                </a:solidFill>
              </a:rPr>
              <a:t>Csongrád Idegenforgalmi Igazgatóság SE</a:t>
            </a:r>
          </a:p>
        </p:txBody>
      </p:sp>
      <p:pic>
        <p:nvPicPr>
          <p:cNvPr id="16" name="Tartalom helye 15" descr="A képen személy, kültéri, fű, Biciklikeré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276F510-2E4F-01F7-0399-C83D70585C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36" y="700558"/>
            <a:ext cx="7143328" cy="5833718"/>
          </a:xfr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A285BB7-E899-0D68-CEDB-6474C4036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7198" y="4642383"/>
            <a:ext cx="3003004" cy="1891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99E557-5271-C54F-AF25-604CAE78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Büszkeségeink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19BC21-48B6-5AAB-6AC7-89B0DDEA1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r>
              <a:rPr lang="hu-HU" sz="2600" dirty="0"/>
              <a:t>Büszkék vagyunk rá, hogy több válogatott versenyzőt neveltünk ki az évek folyamán. </a:t>
            </a:r>
          </a:p>
          <a:p>
            <a:r>
              <a:rPr lang="hu-HU" sz="2600" dirty="0"/>
              <a:t> Versenyzőink a középiskola után is folytatják nagyobb egyesületekben a triatlont. </a:t>
            </a:r>
          </a:p>
          <a:p>
            <a:r>
              <a:rPr lang="hu-HU" sz="2600" dirty="0"/>
              <a:t>Triatlon sportágban a Sydney olimpián is indult versenyzőnk.</a:t>
            </a:r>
          </a:p>
          <a:p>
            <a:endParaRPr lang="hu-HU" sz="2600" dirty="0"/>
          </a:p>
        </p:txBody>
      </p:sp>
      <p:pic>
        <p:nvPicPr>
          <p:cNvPr id="1026" name="Picture 2" descr="2000年悉尼奥运会 奥运会视频 - 奥运会回看">
            <a:extLst>
              <a:ext uri="{FF2B5EF4-FFF2-40B4-BE49-F238E27FC236}">
                <a16:creationId xmlns:a16="http://schemas.microsoft.com/office/drawing/2014/main" id="{B28717FE-D0D5-C33C-F55F-2A0699B7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r="12297" b="4"/>
          <a:stretch>
            <a:fillRect/>
          </a:stretch>
        </p:blipFill>
        <p:spPr bwMode="auto">
          <a:xfrm>
            <a:off x="4991100" y="990600"/>
            <a:ext cx="3924300" cy="5410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1146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792E2C-412A-A38D-E79B-1C0DBB1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Létszám 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908913-6E3C-CF46-1F46-71F624807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hu-HU" dirty="0"/>
              <a:t>Versenyengedélyel rendelkező 30 fő</a:t>
            </a:r>
          </a:p>
          <a:p>
            <a:r>
              <a:rPr lang="hu-HU" dirty="0"/>
              <a:t>Össz létszám 40-60 fő között mozog</a:t>
            </a:r>
          </a:p>
          <a:p>
            <a:r>
              <a:rPr lang="hu-HU" dirty="0"/>
              <a:t>(előkészítő csoport, edzésre járók, és igazolt versenyzőkből tevődik össze)</a:t>
            </a:r>
          </a:p>
          <a:p>
            <a:r>
              <a:rPr lang="hu-HU" dirty="0"/>
              <a:t>Jönnek mindig ujjak 2025-ben 9új igazolás volt és csak 2 fő ment más városba tanulni</a:t>
            </a:r>
          </a:p>
          <a:p>
            <a:endParaRPr lang="hu-HU" dirty="0"/>
          </a:p>
        </p:txBody>
      </p:sp>
      <p:pic>
        <p:nvPicPr>
          <p:cNvPr id="5" name="Kép 4" descr="A képen kültéri, fa, személy, lábbeli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21956E3-0A4E-57F7-73C0-B1365B30F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24727"/>
          <a:stretch>
            <a:fillRect/>
          </a:stretch>
        </p:blipFill>
        <p:spPr>
          <a:xfrm>
            <a:off x="4991100" y="990600"/>
            <a:ext cx="39243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28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9C7A83-B8C2-25DB-21EA-57B7DED5B8C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sz="3200" dirty="0"/>
              <a:t>Közös élmények programok összekovácsolnak</a:t>
            </a:r>
          </a:p>
        </p:txBody>
      </p:sp>
      <p:pic>
        <p:nvPicPr>
          <p:cNvPr id="6" name="Tartalom helye 5" descr="A képen ruházat, személy, Emberi arc, moso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ED2CBDE-0C1C-9BBF-055D-900AA5AECE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39833"/>
            <a:ext cx="3924300" cy="3711733"/>
          </a:xfrm>
        </p:spPr>
      </p:pic>
      <p:pic>
        <p:nvPicPr>
          <p:cNvPr id="8" name="Tartalom helye 7" descr="A képen kültéri, ég, fürdőruha, talaj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08DEE6E-EFC3-6945-E017-A1DD139DBC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24087"/>
            <a:ext cx="3924300" cy="2943225"/>
          </a:xfrm>
        </p:spPr>
      </p:pic>
    </p:spTree>
    <p:extLst>
      <p:ext uri="{BB962C8B-B14F-4D97-AF65-F5344CB8AC3E}">
        <p14:creationId xmlns:p14="http://schemas.microsoft.com/office/powerpoint/2010/main" val="76275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9B4A18-3151-4405-0898-17EEC65F63D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Verseny sikerek, táborok</a:t>
            </a:r>
          </a:p>
        </p:txBody>
      </p:sp>
      <p:pic>
        <p:nvPicPr>
          <p:cNvPr id="6" name="Tartalom helye 5" descr="A képen kültéri, személy, ruházat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392D635-63A3-767A-D4CD-3996D57276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24087"/>
            <a:ext cx="3924300" cy="2943225"/>
          </a:xfrm>
        </p:spPr>
      </p:pic>
      <p:pic>
        <p:nvPicPr>
          <p:cNvPr id="8" name="Tartalom helye 7" descr="A képen kültéri, személy, ruházat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39F7E23-A365-2272-6A33-3183B587FD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24087"/>
            <a:ext cx="3924300" cy="2943225"/>
          </a:xfrm>
        </p:spPr>
      </p:pic>
    </p:spTree>
    <p:extLst>
      <p:ext uri="{BB962C8B-B14F-4D97-AF65-F5344CB8AC3E}">
        <p14:creationId xmlns:p14="http://schemas.microsoft.com/office/powerpoint/2010/main" val="338548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CA8720-FC57-A1FA-35AE-AFBD7BEDA4C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Gazdálkodás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73A043-38C4-1A4A-0ECD-811D5E8B5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Éves költségvetésünk 2-2,5 millió Ft (2025-ig körülbelül átlagban ennyi bevételünk volt.)</a:t>
            </a:r>
          </a:p>
          <a:p>
            <a:r>
              <a:rPr lang="hu-HU" dirty="0"/>
              <a:t> Forrásaink az önkormányzati támogatásból, pályázatokból, az adó 1% felajánlásokból és tagdíjakból tevődik össze.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633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66DD49-868A-D6AD-CD8A-0915203ED2B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Támogatás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E61C69-D92F-FFF6-0030-69E5B7D08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Eddig (2025) biztos forrásunk az önkormányzat támogatása volt, ami több éven keresztül kiszámítható segítség volt, közel egy millió forint (850000-1,2millió). </a:t>
            </a:r>
          </a:p>
          <a:p>
            <a:r>
              <a:rPr lang="hu-HU" dirty="0"/>
              <a:t>Az elmúlt évben azonban közel felére csökkent ez a támogatás, amit nem tudtunk pótolni, így a duatlon szezont végig versenyeztük, de a triatlon versenyekre már nem tudtunk eljutni.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691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A54CAD-E283-791B-AE34-4D7A096A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>
                <a:solidFill>
                  <a:schemeClr val="tx2"/>
                </a:solidFill>
              </a:rPr>
              <a:t>Bevételek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BEE59A-FD00-EC91-0796-0B25B8AAD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r>
              <a:rPr lang="hu-HU" dirty="0"/>
              <a:t>Önkormányzati támogatás</a:t>
            </a:r>
          </a:p>
          <a:p>
            <a:r>
              <a:rPr lang="hu-HU" dirty="0"/>
              <a:t>Pályázatok /NEA, SOSZ, Tekerj a zöldbe/</a:t>
            </a:r>
          </a:p>
          <a:p>
            <a:r>
              <a:rPr lang="hu-HU" dirty="0"/>
              <a:t>Adó 1%</a:t>
            </a:r>
          </a:p>
          <a:p>
            <a:r>
              <a:rPr lang="hu-HU" dirty="0"/>
              <a:t>Szülői szponzori támogatás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 descr="A képen kültéri, Biciklikerék, ég, keré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0EB8DB0-D5EC-D465-C208-FBC99672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r="27666"/>
          <a:stretch>
            <a:fillRect/>
          </a:stretch>
        </p:blipFill>
        <p:spPr>
          <a:xfrm>
            <a:off x="4991100" y="990600"/>
            <a:ext cx="39243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88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334892-D4AD-E2DF-C111-176AD45C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>
                <a:solidFill>
                  <a:schemeClr val="tx2"/>
                </a:solidFill>
              </a:rPr>
              <a:t>Kiadások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5CFC4E-0CDB-7C03-8D88-CFC3F8255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u-HU" dirty="0"/>
              <a:t>Triatlon Szövetség tagdíj</a:t>
            </a:r>
          </a:p>
          <a:p>
            <a:pPr>
              <a:lnSpc>
                <a:spcPct val="90000"/>
              </a:lnSpc>
            </a:pPr>
            <a:r>
              <a:rPr lang="hu-HU" dirty="0"/>
              <a:t>Versenyengedélyek/licensz/</a:t>
            </a:r>
          </a:p>
          <a:p>
            <a:pPr>
              <a:lnSpc>
                <a:spcPct val="90000"/>
              </a:lnSpc>
            </a:pPr>
            <a:r>
              <a:rPr lang="hu-HU" dirty="0"/>
              <a:t>Uszoda bérletek</a:t>
            </a:r>
          </a:p>
          <a:p>
            <a:pPr>
              <a:lnSpc>
                <a:spcPct val="90000"/>
              </a:lnSpc>
            </a:pPr>
            <a:r>
              <a:rPr lang="hu-HU" dirty="0"/>
              <a:t>Nevezési díjak</a:t>
            </a:r>
          </a:p>
          <a:p>
            <a:pPr>
              <a:lnSpc>
                <a:spcPct val="90000"/>
              </a:lnSpc>
            </a:pPr>
            <a:r>
              <a:rPr lang="hu-HU" dirty="0"/>
              <a:t>Sportorvosi költségek</a:t>
            </a:r>
          </a:p>
          <a:p>
            <a:pPr>
              <a:lnSpc>
                <a:spcPct val="90000"/>
              </a:lnSpc>
            </a:pPr>
            <a:r>
              <a:rPr lang="hu-HU" dirty="0"/>
              <a:t>Útiköltség, kerékpár szállítás</a:t>
            </a:r>
          </a:p>
          <a:p>
            <a:pPr>
              <a:lnSpc>
                <a:spcPct val="90000"/>
              </a:lnSpc>
            </a:pPr>
            <a:r>
              <a:rPr lang="hu-HU" dirty="0"/>
              <a:t>Edzőtábori díjak</a:t>
            </a:r>
          </a:p>
          <a:p>
            <a:pPr>
              <a:lnSpc>
                <a:spcPct val="90000"/>
              </a:lnSpc>
            </a:pPr>
            <a:r>
              <a:rPr lang="hu-HU" dirty="0"/>
              <a:t>Banki költségek</a:t>
            </a:r>
          </a:p>
        </p:txBody>
      </p:sp>
      <p:pic>
        <p:nvPicPr>
          <p:cNvPr id="5" name="Kép 4" descr="A képen sport, úszómedence, úszás, kültéri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72FCBA2-E102-FCE3-9DA2-ECCDFBEC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026108"/>
            <a:ext cx="3924300" cy="5339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0693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CF604F-113F-B84C-305D-78FD0A27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>
                <a:solidFill>
                  <a:schemeClr val="tx2"/>
                </a:solidFill>
              </a:rPr>
              <a:t>Versenyeink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29738E-1698-AFCC-D0AD-244F7EFF8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000" dirty="0"/>
              <a:t>Éves szinten két aquatlon verseny (egy regionális, egy országos döntő)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Duatlon országos ranglista verseny (minimum 3 versenyre kell elmenni a minősítés eléréséhez)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Duatlon Országos Bajnokság és diákolimpia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Triatlon (minimum 3 versenyre kell elmenni a minősítés eléréséhez)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Triatlon országos bajnokság és csapat bajnokság</a:t>
            </a:r>
          </a:p>
        </p:txBody>
      </p:sp>
      <p:pic>
        <p:nvPicPr>
          <p:cNvPr id="5" name="Tartalom helye 4" descr="A képen szöveg, Divatkiegészítő, személy, fo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85D4FFA-5526-D41A-8FB0-D37233F9E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079500"/>
            <a:ext cx="3924300" cy="5232400"/>
          </a:xfrm>
        </p:spPr>
      </p:pic>
    </p:spTree>
    <p:extLst>
      <p:ext uri="{BB962C8B-B14F-4D97-AF65-F5344CB8AC3E}">
        <p14:creationId xmlns:p14="http://schemas.microsoft.com/office/powerpoint/2010/main" val="378267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357709-A286-B532-5D4D-B621C2BA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>
                <a:solidFill>
                  <a:schemeClr val="tx2"/>
                </a:solidFill>
              </a:rPr>
              <a:t>Versenyhelyszínek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7335FF-20C6-D895-806B-560B21A61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r>
              <a:rPr lang="hu-HU" dirty="0"/>
              <a:t>Martfű</a:t>
            </a:r>
          </a:p>
          <a:p>
            <a:r>
              <a:rPr lang="hu-HU" dirty="0"/>
              <a:t>Szolnok</a:t>
            </a:r>
          </a:p>
          <a:p>
            <a:r>
              <a:rPr lang="hu-HU" dirty="0"/>
              <a:t>Balatonboglár</a:t>
            </a:r>
          </a:p>
          <a:p>
            <a:r>
              <a:rPr lang="hu-HU" dirty="0"/>
              <a:t>Pécs</a:t>
            </a:r>
          </a:p>
          <a:p>
            <a:r>
              <a:rPr lang="hu-HU" dirty="0"/>
              <a:t>Tiszaújváros</a:t>
            </a:r>
          </a:p>
          <a:p>
            <a:r>
              <a:rPr lang="hu-HU" dirty="0"/>
              <a:t>Gödöllő</a:t>
            </a:r>
          </a:p>
          <a:p>
            <a:r>
              <a:rPr lang="hu-HU" dirty="0"/>
              <a:t>Debrecen</a:t>
            </a:r>
          </a:p>
          <a:p>
            <a:r>
              <a:rPr lang="hu-HU" dirty="0"/>
              <a:t>Fadd-Dombori</a:t>
            </a:r>
          </a:p>
          <a:p>
            <a:r>
              <a:rPr lang="hu-HU" dirty="0"/>
              <a:t>Balassagyarmat</a:t>
            </a:r>
          </a:p>
        </p:txBody>
      </p:sp>
      <p:pic>
        <p:nvPicPr>
          <p:cNvPr id="5" name="Kép 4" descr="A képen sport, víz, kültéri, úszá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BDAD22D-C878-7E46-53AB-E889E6DF4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24087"/>
            <a:ext cx="3924300" cy="294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322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C43CAF-6A6D-9BF2-6708-6F468D2E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Története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167388-8DF4-69CB-284B-1835166E8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dirty="0"/>
              <a:t>Egyesületünk 1993.05.31-óta működik Szakosztályaink: triatlon és úszó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Fő tevékenységünk az utánpótlás nevelés, így tagjaink 98%-ban ebbe a korosztályba tartoznak. 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Triatlon sportágban az elmúlt 33 évben minőségileg is kiemelkedő munkát folytattunk.</a:t>
            </a:r>
          </a:p>
          <a:p>
            <a:pPr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5" name="Kép 4" descr="A képen sport, kültéri, víz, úszá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26BE2C1-28FC-F416-990F-D3E8A386B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21894" b="4"/>
          <a:stretch>
            <a:fillRect/>
          </a:stretch>
        </p:blipFill>
        <p:spPr>
          <a:xfrm>
            <a:off x="4991100" y="990600"/>
            <a:ext cx="39243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14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0ECE52-37E9-C93A-1C7D-6D2949EA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>
                <a:solidFill>
                  <a:schemeClr val="tx2"/>
                </a:solidFill>
              </a:rPr>
              <a:t>Triatlon tábor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709265-02B2-B5CF-DDA1-3C5F2E824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r>
              <a:rPr lang="hu-HU" dirty="0"/>
              <a:t>30 éve működik nyaranta 1-2 hét</a:t>
            </a:r>
          </a:p>
          <a:p>
            <a:r>
              <a:rPr lang="hu-HU" dirty="0"/>
              <a:t>Nagy létszámmal (39 gyerek 2025-ben) dolgozunk</a:t>
            </a:r>
          </a:p>
          <a:p>
            <a:r>
              <a:rPr lang="hu-HU" dirty="0"/>
              <a:t>Utánpótlást nyerünk </a:t>
            </a:r>
          </a:p>
          <a:p>
            <a:r>
              <a:rPr lang="hu-HU" dirty="0"/>
              <a:t>Tagjainknak edzőtábor</a:t>
            </a:r>
          </a:p>
          <a:p>
            <a:r>
              <a:rPr lang="hu-HU" dirty="0"/>
              <a:t>Vissza jönnek volt versenyzőink</a:t>
            </a:r>
          </a:p>
        </p:txBody>
      </p:sp>
      <p:pic>
        <p:nvPicPr>
          <p:cNvPr id="5" name="Kép 4" descr="A képen kültéri, személy, ruházat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A124AB9-DE92-2FD0-0F96-B55C78827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24087"/>
            <a:ext cx="3924300" cy="294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19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6C1F4F-4AA8-C410-A75D-1555CB56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 dirty="0"/>
              <a:t>Edzők segítők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303533-1711-B6EA-BD20-BD9C087D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5410200"/>
          </a:xfrm>
        </p:spPr>
        <p:txBody>
          <a:bodyPr/>
          <a:lstStyle/>
          <a:p>
            <a:r>
              <a:rPr lang="hu-HU" dirty="0"/>
              <a:t>Szerencsés vagyok, mivel 30 éve nem csak az egyesületet vezetem, hanem 33 éve edzőként is dolgozom.</a:t>
            </a:r>
          </a:p>
          <a:p>
            <a:r>
              <a:rPr lang="hu-HU" dirty="0"/>
              <a:t>Sok tehetséges gyereket neveltem</a:t>
            </a:r>
          </a:p>
          <a:p>
            <a:r>
              <a:rPr lang="hu-HU" dirty="0"/>
              <a:t>Magyar bajnokok, válogatott versenyzők indultak el a kezeim közül</a:t>
            </a:r>
          </a:p>
          <a:p>
            <a:r>
              <a:rPr lang="hu-HU" dirty="0"/>
              <a:t>Nehézségek voltak, vannak, de mindig van egy-két ígéretes tehetség aki miatt még mindig megéri tovább csinálni.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84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E432F6-4817-EC7B-20B8-44CB2A604B5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Elismerések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958CBB-6103-F68C-A69D-55B6E5573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Versenyzőim minden évben részesülnek városi és országos elismerésekben sport és tanulmányi eredményeikért.</a:t>
            </a:r>
          </a:p>
          <a:p>
            <a:r>
              <a:rPr lang="hu-HU" dirty="0"/>
              <a:t>Jó tanuló, jó sportoló, eredményes sportoló</a:t>
            </a:r>
          </a:p>
          <a:p>
            <a:r>
              <a:rPr lang="hu-HU" dirty="0"/>
              <a:t>Év Ifjúsági sportolója</a:t>
            </a:r>
          </a:p>
          <a:p>
            <a:r>
              <a:rPr lang="hu-HU" dirty="0"/>
              <a:t>A Magyar köztársaság jó tanuló jó sportolója</a:t>
            </a:r>
          </a:p>
        </p:txBody>
      </p:sp>
    </p:spTree>
    <p:extLst>
      <p:ext uri="{BB962C8B-B14F-4D97-AF65-F5344CB8AC3E}">
        <p14:creationId xmlns:p14="http://schemas.microsoft.com/office/powerpoint/2010/main" val="52016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8DBE42-3B24-48AD-F733-A34D7ECDFF5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Díjak</a:t>
            </a:r>
          </a:p>
        </p:txBody>
      </p:sp>
      <p:pic>
        <p:nvPicPr>
          <p:cNvPr id="5" name="Tartalom helye 4" descr="A képen ruházat, szöveg, személy, Emberi arc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AC3A1C3-ACE7-65C7-AF90-98211B603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990600"/>
            <a:ext cx="7213600" cy="5410200"/>
          </a:xfrm>
        </p:spPr>
      </p:pic>
    </p:spTree>
    <p:extLst>
      <p:ext uri="{BB962C8B-B14F-4D97-AF65-F5344CB8AC3E}">
        <p14:creationId xmlns:p14="http://schemas.microsoft.com/office/powerpoint/2010/main" val="112898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BD11B1-DC0C-F678-0A01-ED9349863E6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err="1"/>
              <a:t>Díjazottaink</a:t>
            </a:r>
            <a:r>
              <a:rPr lang="hu-HU" dirty="0"/>
              <a:t> </a:t>
            </a:r>
          </a:p>
        </p:txBody>
      </p:sp>
      <p:pic>
        <p:nvPicPr>
          <p:cNvPr id="5" name="Tartalom helye 4" descr="A képen ruházat, személy, Emberi arc, moso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872C76E-168C-884C-60F8-2725F87A2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64" y="990600"/>
            <a:ext cx="7098071" cy="5410200"/>
          </a:xfrm>
        </p:spPr>
      </p:pic>
    </p:spTree>
    <p:extLst>
      <p:ext uri="{BB962C8B-B14F-4D97-AF65-F5344CB8AC3E}">
        <p14:creationId xmlns:p14="http://schemas.microsoft.com/office/powerpoint/2010/main" val="234846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73D00B-A4D6-42FB-D5D2-4FAE7452E99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Az elmúlt év díjazottjai</a:t>
            </a:r>
          </a:p>
        </p:txBody>
      </p:sp>
      <p:pic>
        <p:nvPicPr>
          <p:cNvPr id="5" name="Tartalom helye 4" descr="A képen ruházat, személy, lábbelik, fedett pályá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872E624-9699-4E4B-9685-B81963293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14400"/>
            <a:ext cx="4057650" cy="5410200"/>
          </a:xfrm>
        </p:spPr>
      </p:pic>
    </p:spTree>
    <p:extLst>
      <p:ext uri="{BB962C8B-B14F-4D97-AF65-F5344CB8AC3E}">
        <p14:creationId xmlns:p14="http://schemas.microsoft.com/office/powerpoint/2010/main" val="340757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73509-3BDA-D4AB-946B-B1D6C739464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Erős az utánpótlás</a:t>
            </a:r>
          </a:p>
        </p:txBody>
      </p:sp>
      <p:pic>
        <p:nvPicPr>
          <p:cNvPr id="5" name="Tartalom helye 4" descr="A képen ruházat, személy, lábbelik, fedett pályá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035C066-16F4-B110-351C-2119BD4DD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18" y="990600"/>
            <a:ext cx="6145363" cy="5410200"/>
          </a:xfrm>
        </p:spPr>
      </p:pic>
    </p:spTree>
    <p:extLst>
      <p:ext uri="{BB962C8B-B14F-4D97-AF65-F5344CB8AC3E}">
        <p14:creationId xmlns:p14="http://schemas.microsoft.com/office/powerpoint/2010/main" val="387658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925AD1-E4FC-6AB2-558C-4FEBEE2F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Edzőként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293F4D-F21C-CDFC-69AF-35DC8C1C8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500" dirty="0"/>
              <a:t>Engem, mint edzőt is több fórumon többször is elismerésben részesítettek</a:t>
            </a:r>
          </a:p>
          <a:p>
            <a:pPr>
              <a:lnSpc>
                <a:spcPct val="90000"/>
              </a:lnSpc>
            </a:pPr>
            <a:r>
              <a:rPr lang="hu-HU" sz="1500" dirty="0"/>
              <a:t>A Magyar Triatlon Szövetség év utánpótlás edzője díját</a:t>
            </a:r>
          </a:p>
          <a:p>
            <a:pPr>
              <a:lnSpc>
                <a:spcPct val="90000"/>
              </a:lnSpc>
            </a:pPr>
            <a:r>
              <a:rPr lang="hu-HU" sz="1500" dirty="0"/>
              <a:t>Testnevelési és sport díjat</a:t>
            </a:r>
          </a:p>
          <a:p>
            <a:pPr>
              <a:lnSpc>
                <a:spcPct val="90000"/>
              </a:lnSpc>
            </a:pPr>
            <a:r>
              <a:rPr lang="hu-HU" sz="1500" dirty="0"/>
              <a:t>Év edzője díjat többször is megkaptam Csongrádon</a:t>
            </a:r>
          </a:p>
          <a:p>
            <a:pPr>
              <a:lnSpc>
                <a:spcPct val="90000"/>
              </a:lnSpc>
            </a:pPr>
            <a:r>
              <a:rPr lang="hu-HU" sz="1500" dirty="0"/>
              <a:t>A Megyei triatlon szövetség is több alkalommal választott az év edzőjének</a:t>
            </a:r>
          </a:p>
          <a:p>
            <a:pPr>
              <a:lnSpc>
                <a:spcPct val="90000"/>
              </a:lnSpc>
            </a:pPr>
            <a:r>
              <a:rPr lang="hu-HU" sz="1500" dirty="0"/>
              <a:t>A Magyar Úszószövetség is elismerte munkámat</a:t>
            </a:r>
          </a:p>
          <a:p>
            <a:pPr>
              <a:lnSpc>
                <a:spcPct val="90000"/>
              </a:lnSpc>
            </a:pPr>
            <a:r>
              <a:rPr lang="hu-HU" sz="1500" dirty="0"/>
              <a:t>A Magyar Diáksport kitüntetését is átvehettem az elmúlt évben</a:t>
            </a:r>
          </a:p>
          <a:p>
            <a:pPr>
              <a:lnSpc>
                <a:spcPct val="90000"/>
              </a:lnSpc>
            </a:pPr>
            <a:r>
              <a:rPr lang="hu-HU" sz="1500" dirty="0"/>
              <a:t>Az elismeréseket köszönöm, és ezek is ösztönöznek, hogy továbbra is folytassam a munkát.</a:t>
            </a:r>
          </a:p>
          <a:p>
            <a:pPr>
              <a:lnSpc>
                <a:spcPct val="90000"/>
              </a:lnSpc>
            </a:pPr>
            <a:endParaRPr lang="hu-HU" sz="1500" dirty="0"/>
          </a:p>
          <a:p>
            <a:pPr>
              <a:lnSpc>
                <a:spcPct val="90000"/>
              </a:lnSpc>
            </a:pPr>
            <a:endParaRPr lang="hu-HU" sz="1500" dirty="0"/>
          </a:p>
        </p:txBody>
      </p:sp>
      <p:pic>
        <p:nvPicPr>
          <p:cNvPr id="5" name="Kép 4" descr="A képen ruházat, személy, fal, fedett pályá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EC17106-2D1A-40ED-3B1B-98B715A98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4" r="23440"/>
          <a:stretch>
            <a:fillRect/>
          </a:stretch>
        </p:blipFill>
        <p:spPr>
          <a:xfrm>
            <a:off x="4991100" y="990600"/>
            <a:ext cx="39243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84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CA9282-1AE2-F638-D536-CED68F6CFEB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Segítők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38E280-318B-535E-566C-4DA9A263C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Szülők, könyvelők</a:t>
            </a:r>
          </a:p>
          <a:p>
            <a:r>
              <a:rPr lang="hu-HU" dirty="0"/>
              <a:t>Volt versenyzőink szívesen önkénteskednek</a:t>
            </a:r>
          </a:p>
          <a:p>
            <a:r>
              <a:rPr lang="hu-HU" dirty="0"/>
              <a:t>Családom</a:t>
            </a:r>
          </a:p>
          <a:p>
            <a:r>
              <a:rPr lang="hu-HU" dirty="0"/>
              <a:t>Itt mindenki önkétes</a:t>
            </a:r>
          </a:p>
        </p:txBody>
      </p:sp>
    </p:spTree>
    <p:extLst>
      <p:ext uri="{BB962C8B-B14F-4D97-AF65-F5344CB8AC3E}">
        <p14:creationId xmlns:p14="http://schemas.microsoft.com/office/powerpoint/2010/main" val="50715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82294B-2287-6AE5-F056-BAC785FA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 dirty="0"/>
              <a:t>Terveink a közeljövőben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0F66B4-66DC-FCA0-0F0C-FED9102B3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r>
              <a:rPr lang="hu-HU" sz="2600" dirty="0"/>
              <a:t>Aquatlonban, duatlonban, triatlonban</a:t>
            </a:r>
          </a:p>
          <a:p>
            <a:r>
              <a:rPr lang="hu-HU" sz="2600" dirty="0"/>
              <a:t>Tehetségeink versenyeztetése, a magyarbajnokságon dobogós eredmények elérése</a:t>
            </a:r>
          </a:p>
          <a:p>
            <a:r>
              <a:rPr lang="hu-HU" sz="2600" dirty="0"/>
              <a:t>Országos diákolimpián dobogós csapat eredmények</a:t>
            </a:r>
          </a:p>
        </p:txBody>
      </p:sp>
      <p:pic>
        <p:nvPicPr>
          <p:cNvPr id="5" name="Kép 4" descr="A képen kültéri, személy, ruházat, lábbeli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59A42D5-5275-5CDD-5190-A0FEFC45A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r="17770"/>
          <a:stretch>
            <a:fillRect/>
          </a:stretch>
        </p:blipFill>
        <p:spPr>
          <a:xfrm>
            <a:off x="4991100" y="990600"/>
            <a:ext cx="39243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94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FF76DE-F2B7-B17E-248D-1F54D3D9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Elért eredményeink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7466FB-D624-C243-961D-4772578C9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r>
              <a:rPr lang="hu-HU" sz="2600" dirty="0"/>
              <a:t>Számtalan Országos Bajnokot neveltünk mind triatlonban, mind duatlonban, illetve aquatlon sportágban is. </a:t>
            </a:r>
          </a:p>
          <a:p>
            <a:r>
              <a:rPr lang="hu-HU" sz="2600" dirty="0"/>
              <a:t>Sportolóink részt vettek a sportági diákolimpiákon, ahol az egyéni sikerek mellett csapataink is kiválóan teljesítettek. </a:t>
            </a:r>
          </a:p>
          <a:p>
            <a:endParaRPr lang="hu-HU" sz="2600" dirty="0"/>
          </a:p>
        </p:txBody>
      </p:sp>
      <p:pic>
        <p:nvPicPr>
          <p:cNvPr id="5" name="Kép 4" descr="A képen személy, szöveg, ruházat, Sportegyenruh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EC615CA-4A65-DB62-BFB2-5746226A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r="34120" b="-1"/>
          <a:stretch>
            <a:fillRect/>
          </a:stretch>
        </p:blipFill>
        <p:spPr>
          <a:xfrm>
            <a:off x="4991100" y="990600"/>
            <a:ext cx="39243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516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6A4659-55DF-74A0-44F3-DB066C4D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 dirty="0"/>
              <a:t>Terveink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A879CC-6BF4-B3BC-6C4A-4AF6EAD8F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r>
              <a:rPr lang="hu-HU" dirty="0"/>
              <a:t>Szeretnénk tovább folytatni az elmúlt évek eredményes munkáját.</a:t>
            </a:r>
          </a:p>
          <a:p>
            <a:r>
              <a:rPr lang="hu-HU" dirty="0"/>
              <a:t>Jó csapatokat építeni, jó közösséget építeni.</a:t>
            </a:r>
          </a:p>
          <a:p>
            <a:r>
              <a:rPr lang="hu-HU" dirty="0"/>
              <a:t>Sok pályázatot nyerni, szponzorokat találni.</a:t>
            </a:r>
            <a:endParaRPr lang="en-US" dirty="0"/>
          </a:p>
        </p:txBody>
      </p:sp>
      <p:pic>
        <p:nvPicPr>
          <p:cNvPr id="6" name="Kép 5" descr="A képen személy, kültéri, ruházat, lábbeli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B500C3C-EB1D-C5B3-0649-5845116BB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" b="4"/>
          <a:stretch>
            <a:fillRect/>
          </a:stretch>
        </p:blipFill>
        <p:spPr>
          <a:xfrm>
            <a:off x="4991100" y="990600"/>
            <a:ext cx="39243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41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B7FA22-99FD-44D0-1A7B-81B63EC0900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dirty="0"/>
              <a:t>Köszönet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CA8F65-4728-5A13-B62F-33C77DAAF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Köszönjük az eddigi támogatást az Önkormányzatnak!</a:t>
            </a:r>
          </a:p>
          <a:p>
            <a:r>
              <a:rPr lang="hu-HU" dirty="0"/>
              <a:t>Szeretnénk ha a továbbiakban is mellénk állna, és tovább tudnánk öregbíteni városunk hírnevét eredményeinkkel.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153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93C5A4-9E33-8F3B-4658-764D4359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/>
            <a:r>
              <a:rPr lang="hu-HU" dirty="0"/>
              <a:t>Köszönöm a figyelmet!</a:t>
            </a:r>
          </a:p>
        </p:txBody>
      </p:sp>
      <p:pic>
        <p:nvPicPr>
          <p:cNvPr id="5" name="Tartalom helye 4" descr="A képen kültéri, fű, sisak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2A7CE20-7E34-9956-ACE3-F0B8AAEF2A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90794"/>
            <a:ext cx="3924300" cy="2609812"/>
          </a:xfrm>
        </p:spPr>
      </p:pic>
      <p:pic>
        <p:nvPicPr>
          <p:cNvPr id="8" name="Tartalom helye 7" descr="A képen sport, személy, úszás, úszómedence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7539766-3735-C382-4CF5-019397CEAD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699500"/>
            <a:ext cx="3924300" cy="3992400"/>
          </a:xfrm>
        </p:spPr>
      </p:pic>
    </p:spTree>
    <p:extLst>
      <p:ext uri="{BB962C8B-B14F-4D97-AF65-F5344CB8AC3E}">
        <p14:creationId xmlns:p14="http://schemas.microsoft.com/office/powerpoint/2010/main" val="372158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FA0F6A-0A04-A767-7BC9-667266CBB30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Múlt nagy bajnokai</a:t>
            </a:r>
          </a:p>
        </p:txBody>
      </p:sp>
      <p:pic>
        <p:nvPicPr>
          <p:cNvPr id="6" name="Tartalom helye 5" descr="A képen ruházat, személy, Emberi arc, moso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786EC8F-8324-02AC-EE6E-4FD60DDF9C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0135"/>
            <a:ext cx="3924300" cy="2991129"/>
          </a:xfrm>
        </p:spPr>
      </p:pic>
      <p:pic>
        <p:nvPicPr>
          <p:cNvPr id="8" name="Tartalom helye 7" descr="A képen ruházat, személy, lábbelik, kültéri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C22AFAC-E2E3-B6D5-ACEB-FC80CDF56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49" y="990600"/>
            <a:ext cx="3037601" cy="5410200"/>
          </a:xfrm>
        </p:spPr>
      </p:pic>
    </p:spTree>
    <p:extLst>
      <p:ext uri="{BB962C8B-B14F-4D97-AF65-F5344CB8AC3E}">
        <p14:creationId xmlns:p14="http://schemas.microsoft.com/office/powerpoint/2010/main" val="260938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CF1B6F-520E-BB6E-8B54-6F2CB231A44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Országos eredmények</a:t>
            </a:r>
          </a:p>
        </p:txBody>
      </p:sp>
      <p:pic>
        <p:nvPicPr>
          <p:cNvPr id="6" name="Tartalom helye 5" descr="A képen ruházat, személy, lábbelik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9A7971E-AFDD-3603-BC6C-86C99B66EA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24087"/>
            <a:ext cx="3924300" cy="2943225"/>
          </a:xfrm>
        </p:spPr>
      </p:pic>
      <p:pic>
        <p:nvPicPr>
          <p:cNvPr id="8" name="Tartalom helye 7" descr="A képen ruházat, személy, mosoly, Emberi arc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EE7692C-F5D0-076C-DF22-5E5398B88A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079500"/>
            <a:ext cx="3924300" cy="5232400"/>
          </a:xfrm>
        </p:spPr>
      </p:pic>
    </p:spTree>
    <p:extLst>
      <p:ext uri="{BB962C8B-B14F-4D97-AF65-F5344CB8AC3E}">
        <p14:creationId xmlns:p14="http://schemas.microsoft.com/office/powerpoint/2010/main" val="149781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5DCEA3-3CA1-D49C-288D-197F3772E40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Csapataink</a:t>
            </a:r>
          </a:p>
        </p:txBody>
      </p:sp>
      <p:pic>
        <p:nvPicPr>
          <p:cNvPr id="6" name="Tartalom helye 5" descr="A képen ruházat, személy, kültéri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007DF43-17D9-AA7A-9869-AB019712F4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24087"/>
            <a:ext cx="3924300" cy="2943225"/>
          </a:xfrm>
        </p:spPr>
      </p:pic>
      <p:pic>
        <p:nvPicPr>
          <p:cNvPr id="8" name="Tartalom helye 7" descr="A képen személy, ruházat, ember, Pódiu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812373E-DC7D-B064-C8B2-D4939CAAAA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080105"/>
            <a:ext cx="3924300" cy="5231189"/>
          </a:xfrm>
        </p:spPr>
      </p:pic>
    </p:spTree>
    <p:extLst>
      <p:ext uri="{BB962C8B-B14F-4D97-AF65-F5344CB8AC3E}">
        <p14:creationId xmlns:p14="http://schemas.microsoft.com/office/powerpoint/2010/main" val="59089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A3DBFE-182B-A963-85DE-4E16594E9E6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Bajnokok</a:t>
            </a:r>
          </a:p>
        </p:txBody>
      </p:sp>
      <p:pic>
        <p:nvPicPr>
          <p:cNvPr id="6" name="Tartalom helye 5" descr="A képen ruházat, személy, lábbelik, fedett pályá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8878A28-18A8-A540-9732-12F41ED38A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9500"/>
            <a:ext cx="3924300" cy="5232400"/>
          </a:xfrm>
        </p:spPr>
      </p:pic>
      <p:pic>
        <p:nvPicPr>
          <p:cNvPr id="8" name="Tartalom helye 7" descr="A képen kültéri, ruházat, személy, lábbeli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422EF5D-C6D2-03DA-182A-E190288C9D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41" y="945821"/>
            <a:ext cx="3924300" cy="2943225"/>
          </a:xfrm>
        </p:spPr>
      </p:pic>
      <p:pic>
        <p:nvPicPr>
          <p:cNvPr id="10" name="Kép 9" descr="A képen ruházat, személy, ember, kültéri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FFC0CD6-C210-1448-C766-F8E1168C5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43" y="4077072"/>
            <a:ext cx="3635896" cy="24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24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F7745F-626A-FD48-E2AF-21FD20C2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r>
              <a:rPr lang="hu-HU">
                <a:solidFill>
                  <a:schemeClr val="tx2"/>
                </a:solidFill>
              </a:rPr>
              <a:t>Csapat munka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18A76-31B4-FD1B-CFE8-93C1B4004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dirty="0"/>
              <a:t>Minden évben több csapatunk állt dobogóra az országos diákolimpiai döntőkben 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 Magyar Bajnokságokon is, ott voltunk csapatainkkal az első három hely valamelyikén. 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Klubcsapat országos bajnokságon serdülő lányainkkal bajnoki címet szereztünk.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dirty="0"/>
          </a:p>
        </p:txBody>
      </p:sp>
      <p:pic>
        <p:nvPicPr>
          <p:cNvPr id="5" name="Kép 4" descr="A képen személy, ruházat, lábbelik, Emberi arc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6CC0235-F28C-DE2D-2E8B-69C48C8D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25736"/>
          <a:stretch>
            <a:fillRect/>
          </a:stretch>
        </p:blipFill>
        <p:spPr>
          <a:xfrm>
            <a:off x="4716016" y="914400"/>
            <a:ext cx="39243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10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591CF9-FA4F-D00A-8843-A54A901337F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Csapatban mindig ott vagyunk!</a:t>
            </a:r>
          </a:p>
        </p:txBody>
      </p:sp>
      <p:pic>
        <p:nvPicPr>
          <p:cNvPr id="6" name="Tartalom helye 5" descr="A képen személy, ruházat, kültéri, moso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0EF8435-952A-0B3D-29A5-5FDA5FE99D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52738"/>
            <a:ext cx="3924300" cy="4285924"/>
          </a:xfrm>
        </p:spPr>
      </p:pic>
      <p:pic>
        <p:nvPicPr>
          <p:cNvPr id="11" name="Tartalom helye 10" descr="A képen kültéri, ég, fa, fű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C74778E-E647-998B-0EFD-5F79AA7A6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079500"/>
            <a:ext cx="3924300" cy="5232400"/>
          </a:xfrm>
        </p:spPr>
      </p:pic>
    </p:spTree>
    <p:extLst>
      <p:ext uri="{BB962C8B-B14F-4D97-AF65-F5344CB8AC3E}">
        <p14:creationId xmlns:p14="http://schemas.microsoft.com/office/powerpoint/2010/main" val="357838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DEC13B5E4FA0F4BA72DC03E1FAE02FA04009372B5BAB9923946A28806341B445653" ma:contentTypeVersion="56" ma:contentTypeDescription="Create a new document." ma:contentTypeScope="" ma:versionID="788e4010be5eb75c22fb26f9e32efc14">
  <xsd:schema xmlns:xsd="http://www.w3.org/2001/XMLSchema" xmlns:xs="http://www.w3.org/2001/XMLSchema" xmlns:p="http://schemas.microsoft.com/office/2006/metadata/properties" xmlns:ns2="5fce2081-f58c-44ad-b03c-4d426a1b6afa" targetNamespace="http://schemas.microsoft.com/office/2006/metadata/properties" ma:root="true" ma:fieldsID="e1a322f982b748fa5b923752ff9272fa" ns2:_="">
    <xsd:import namespace="5fce2081-f58c-44ad-b03c-4d426a1b6afa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e2081-f58c-44ad-b03c-4d426a1b6afa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d9556446-c03a-4033-946b-cb9ccbb02fd1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B6AA072-FC9A-44BC-A220-7FE368531D9A}" ma:internalName="CSXSubmissionMarket" ma:readOnly="false" ma:showField="MarketName" ma:web="5fce2081-f58c-44ad-b03c-4d426a1b6afa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1ee73785-37f7-4b73-a00a-ca4f7c469a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1051C126-8B9F-47C3-8FEB-3CFCE0C8A330}" ma:internalName="InProjectListLookup" ma:readOnly="true" ma:showField="InProjectLis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74e21a81-d98f-4677-a38c-6270deab923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1051C126-8B9F-47C3-8FEB-3CFCE0C8A330}" ma:internalName="LastCompleteVersionLookup" ma:readOnly="true" ma:showField="LastComplete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1051C126-8B9F-47C3-8FEB-3CFCE0C8A330}" ma:internalName="LastPreviewErrorLookup" ma:readOnly="true" ma:showField="LastPreviewError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1051C126-8B9F-47C3-8FEB-3CFCE0C8A330}" ma:internalName="LastPreviewResultLookup" ma:readOnly="true" ma:showField="LastPreviewResul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1051C126-8B9F-47C3-8FEB-3CFCE0C8A330}" ma:internalName="LastPreviewAttemptDateLookup" ma:readOnly="true" ma:showField="LastPreviewAttemptDat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1051C126-8B9F-47C3-8FEB-3CFCE0C8A330}" ma:internalName="LastPreviewedByLookup" ma:readOnly="true" ma:showField="LastPreviewedBy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1051C126-8B9F-47C3-8FEB-3CFCE0C8A330}" ma:internalName="LastPreviewTimeLookup" ma:readOnly="true" ma:showField="LastPreviewTi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1051C126-8B9F-47C3-8FEB-3CFCE0C8A330}" ma:internalName="LastPreviewVersionLookup" ma:readOnly="true" ma:showField="LastPreview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1051C126-8B9F-47C3-8FEB-3CFCE0C8A330}" ma:internalName="LastPublishErrorLookup" ma:readOnly="true" ma:showField="LastPublishError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1051C126-8B9F-47C3-8FEB-3CFCE0C8A330}" ma:internalName="LastPublishResultLookup" ma:readOnly="true" ma:showField="LastPublishResul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1051C126-8B9F-47C3-8FEB-3CFCE0C8A330}" ma:internalName="LastPublishAttemptDateLookup" ma:readOnly="true" ma:showField="LastPublishAttemptDat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1051C126-8B9F-47C3-8FEB-3CFCE0C8A330}" ma:internalName="LastPublishedByLookup" ma:readOnly="true" ma:showField="LastPublishedBy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1051C126-8B9F-47C3-8FEB-3CFCE0C8A330}" ma:internalName="LastPublishTimeLookup" ma:readOnly="true" ma:showField="LastPublishTi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1051C126-8B9F-47C3-8FEB-3CFCE0C8A330}" ma:internalName="LastPublishVersionLookup" ma:readOnly="true" ma:showField="LastPublish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6B4D4FBA-5CE4-4224-ABC6-110D704C5F08}" ma:internalName="LocLastLocAttemptVersionLookup" ma:readOnly="false" ma:showField="LastLocAttemptVersion" ma:web="5fce2081-f58c-44ad-b03c-4d426a1b6afa">
      <xsd:simpleType>
        <xsd:restriction base="dms:Lookup"/>
      </xsd:simpleType>
    </xsd:element>
    <xsd:element name="LocLastLocAttemptVersionTypeLookup" ma:index="71" nillable="true" ma:displayName="Loc Last Loc Attempt Version Type" ma:default="" ma:list="{6B4D4FBA-5CE4-4224-ABC6-110D704C5F08}" ma:internalName="LocLastLocAttemptVersionTypeLookup" ma:readOnly="true" ma:showField="LastLocAttemptVersionType" ma:web="5fce2081-f58c-44ad-b03c-4d426a1b6afa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6B4D4FBA-5CE4-4224-ABC6-110D704C5F08}" ma:internalName="LocNewPublishedVersionLookup" ma:readOnly="true" ma:showField="NewPublishedVersion" ma:web="5fce2081-f58c-44ad-b03c-4d426a1b6afa">
      <xsd:simpleType>
        <xsd:restriction base="dms:Lookup"/>
      </xsd:simpleType>
    </xsd:element>
    <xsd:element name="LocOverallHandbackStatusLookup" ma:index="75" nillable="true" ma:displayName="Loc Overall Handback Status" ma:default="" ma:list="{6B4D4FBA-5CE4-4224-ABC6-110D704C5F08}" ma:internalName="LocOverallHandbackStatusLookup" ma:readOnly="true" ma:showField="OverallHandbackStatus" ma:web="5fce2081-f58c-44ad-b03c-4d426a1b6afa">
      <xsd:simpleType>
        <xsd:restriction base="dms:Lookup"/>
      </xsd:simpleType>
    </xsd:element>
    <xsd:element name="LocOverallLocStatusLookup" ma:index="76" nillable="true" ma:displayName="Loc Overall Localize Status" ma:default="" ma:list="{6B4D4FBA-5CE4-4224-ABC6-110D704C5F08}" ma:internalName="LocOverallLocStatusLookup" ma:readOnly="true" ma:showField="OverallLocStatus" ma:web="5fce2081-f58c-44ad-b03c-4d426a1b6afa">
      <xsd:simpleType>
        <xsd:restriction base="dms:Lookup"/>
      </xsd:simpleType>
    </xsd:element>
    <xsd:element name="LocOverallPreviewStatusLookup" ma:index="77" nillable="true" ma:displayName="Loc Overall Preview Status" ma:default="" ma:list="{6B4D4FBA-5CE4-4224-ABC6-110D704C5F08}" ma:internalName="LocOverallPreviewStatusLookup" ma:readOnly="true" ma:showField="OverallPreviewStatus" ma:web="5fce2081-f58c-44ad-b03c-4d426a1b6afa">
      <xsd:simpleType>
        <xsd:restriction base="dms:Lookup"/>
      </xsd:simpleType>
    </xsd:element>
    <xsd:element name="LocOverallPublishStatusLookup" ma:index="78" nillable="true" ma:displayName="Loc Overall Publish Status" ma:default="" ma:list="{6B4D4FBA-5CE4-4224-ABC6-110D704C5F08}" ma:internalName="LocOverallPublishStatusLookup" ma:readOnly="true" ma:showField="OverallPublishStatus" ma:web="5fce2081-f58c-44ad-b03c-4d426a1b6afa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6B4D4FBA-5CE4-4224-ABC6-110D704C5F08}" ma:internalName="LocProcessedForHandoffsLookup" ma:readOnly="true" ma:showField="ProcessedForHandoffs" ma:web="5fce2081-f58c-44ad-b03c-4d426a1b6afa">
      <xsd:simpleType>
        <xsd:restriction base="dms:Lookup"/>
      </xsd:simpleType>
    </xsd:element>
    <xsd:element name="LocProcessedForMarketsLookup" ma:index="81" nillable="true" ma:displayName="Loc Processed For Markets" ma:default="" ma:list="{6B4D4FBA-5CE4-4224-ABC6-110D704C5F08}" ma:internalName="LocProcessedForMarketsLookup" ma:readOnly="true" ma:showField="ProcessedForMarkets" ma:web="5fce2081-f58c-44ad-b03c-4d426a1b6afa">
      <xsd:simpleType>
        <xsd:restriction base="dms:Lookup"/>
      </xsd:simpleType>
    </xsd:element>
    <xsd:element name="LocPublishedDependentAssetsLookup" ma:index="82" nillable="true" ma:displayName="Loc Published Dependent Assets" ma:default="" ma:list="{6B4D4FBA-5CE4-4224-ABC6-110D704C5F08}" ma:internalName="LocPublishedDependentAssetsLookup" ma:readOnly="true" ma:showField="PublishedDependentAssets" ma:web="5fce2081-f58c-44ad-b03c-4d426a1b6afa">
      <xsd:simpleType>
        <xsd:restriction base="dms:Lookup"/>
      </xsd:simpleType>
    </xsd:element>
    <xsd:element name="LocPublishedLinkedAssetsLookup" ma:index="83" nillable="true" ma:displayName="Loc Published Linked Assets" ma:default="" ma:list="{6B4D4FBA-5CE4-4224-ABC6-110D704C5F08}" ma:internalName="LocPublishedLinkedAssetsLookup" ma:readOnly="true" ma:showField="PublishedLinkedAssets" ma:web="5fce2081-f58c-44ad-b03c-4d426a1b6afa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4cb862b-fdd7-4670-88fe-ab9665737180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B6AA072-FC9A-44BC-A220-7FE368531D9A}" ma:internalName="Markets" ma:readOnly="false" ma:showField="MarketNa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1051C126-8B9F-47C3-8FEB-3CFCE0C8A330}" ma:internalName="NumOfRatingsLookup" ma:readOnly="true" ma:showField="NumOfRatings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1051C126-8B9F-47C3-8FEB-3CFCE0C8A330}" ma:internalName="PublishStatusLookup" ma:readOnly="false" ma:showField="PublishStatus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1cf64917-b2b4-4d34-8e71-8a46d6d3d69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b3d15c4-bc78-47c9-b183-c4b8645b278c}" ma:internalName="TaxCatchAll" ma:showField="CatchAllData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b3d15c4-bc78-47c9-b183-c4b8645b278c}" ma:internalName="TaxCatchAllLabel" ma:readOnly="true" ma:showField="CatchAllDataLabel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5fce2081-f58c-44ad-b03c-4d426a1b6afa">false</MarketSpecific>
    <ApprovalStatus xmlns="5fce2081-f58c-44ad-b03c-4d426a1b6afa">InProgress</ApprovalStatus>
    <LocComments xmlns="5fce2081-f58c-44ad-b03c-4d426a1b6afa" xsi:nil="true"/>
    <DirectSourceMarket xmlns="5fce2081-f58c-44ad-b03c-4d426a1b6afa">english</DirectSourceMarket>
    <ThumbnailAssetId xmlns="5fce2081-f58c-44ad-b03c-4d426a1b6afa" xsi:nil="true"/>
    <PrimaryImageGen xmlns="5fce2081-f58c-44ad-b03c-4d426a1b6afa">true</PrimaryImageGen>
    <LegacyData xmlns="5fce2081-f58c-44ad-b03c-4d426a1b6afa" xsi:nil="true"/>
    <TPFriendlyName xmlns="5fce2081-f58c-44ad-b03c-4d426a1b6afa" xsi:nil="true"/>
    <NumericId xmlns="5fce2081-f58c-44ad-b03c-4d426a1b6afa" xsi:nil="true"/>
    <LocRecommendedHandoff xmlns="5fce2081-f58c-44ad-b03c-4d426a1b6afa" xsi:nil="true"/>
    <BlockPublish xmlns="5fce2081-f58c-44ad-b03c-4d426a1b6afa">false</BlockPublish>
    <BusinessGroup xmlns="5fce2081-f58c-44ad-b03c-4d426a1b6afa" xsi:nil="true"/>
    <OpenTemplate xmlns="5fce2081-f58c-44ad-b03c-4d426a1b6afa">true</OpenTemplate>
    <SourceTitle xmlns="5fce2081-f58c-44ad-b03c-4d426a1b6afa">Radical sports design template</SourceTitle>
    <APEditor xmlns="5fce2081-f58c-44ad-b03c-4d426a1b6afa">
      <UserInfo>
        <DisplayName/>
        <AccountId xsi:nil="true"/>
        <AccountType/>
      </UserInfo>
    </APEditor>
    <UALocComments xmlns="5fce2081-f58c-44ad-b03c-4d426a1b6afa">2007 Template UpLeveling Do Not HandOff</UALocComments>
    <IntlLangReviewDate xmlns="5fce2081-f58c-44ad-b03c-4d426a1b6afa" xsi:nil="true"/>
    <PublishStatusLookup xmlns="5fce2081-f58c-44ad-b03c-4d426a1b6afa">
      <Value>352910</Value>
      <Value>352915</Value>
    </PublishStatusLookup>
    <ParentAssetId xmlns="5fce2081-f58c-44ad-b03c-4d426a1b6afa" xsi:nil="true"/>
    <FeatureTagsTaxHTField0 xmlns="5fce2081-f58c-44ad-b03c-4d426a1b6afa">
      <Terms xmlns="http://schemas.microsoft.com/office/infopath/2007/PartnerControls"/>
    </FeatureTagsTaxHTField0>
    <MachineTranslated xmlns="5fce2081-f58c-44ad-b03c-4d426a1b6afa">false</MachineTranslated>
    <Providers xmlns="5fce2081-f58c-44ad-b03c-4d426a1b6afa" xsi:nil="true"/>
    <OriginalSourceMarket xmlns="5fce2081-f58c-44ad-b03c-4d426a1b6afa">english</OriginalSourceMarket>
    <APDescription xmlns="5fce2081-f58c-44ad-b03c-4d426a1b6afa" xsi:nil="true"/>
    <ContentItem xmlns="5fce2081-f58c-44ad-b03c-4d426a1b6afa" xsi:nil="true"/>
    <ClipArtFilename xmlns="5fce2081-f58c-44ad-b03c-4d426a1b6afa" xsi:nil="true"/>
    <TPInstallLocation xmlns="5fce2081-f58c-44ad-b03c-4d426a1b6afa" xsi:nil="true"/>
    <TimesCloned xmlns="5fce2081-f58c-44ad-b03c-4d426a1b6afa" xsi:nil="true"/>
    <PublishTargets xmlns="5fce2081-f58c-44ad-b03c-4d426a1b6afa">OfficeOnline,OfficeOnlineVNext</PublishTargets>
    <AcquiredFrom xmlns="5fce2081-f58c-44ad-b03c-4d426a1b6afa">Internal MS</AcquiredFrom>
    <AssetStart xmlns="5fce2081-f58c-44ad-b03c-4d426a1b6afa">2012-01-17T22:23:00+00:00</AssetStart>
    <FriendlyTitle xmlns="5fce2081-f58c-44ad-b03c-4d426a1b6afa" xsi:nil="true"/>
    <Provider xmlns="5fce2081-f58c-44ad-b03c-4d426a1b6afa" xsi:nil="true"/>
    <LastHandOff xmlns="5fce2081-f58c-44ad-b03c-4d426a1b6afa" xsi:nil="true"/>
    <Manager xmlns="5fce2081-f58c-44ad-b03c-4d426a1b6afa" xsi:nil="true"/>
    <UALocRecommendation xmlns="5fce2081-f58c-44ad-b03c-4d426a1b6afa">Localize</UALocRecommendation>
    <ArtSampleDocs xmlns="5fce2081-f58c-44ad-b03c-4d426a1b6afa" xsi:nil="true"/>
    <UACurrentWords xmlns="5fce2081-f58c-44ad-b03c-4d426a1b6afa" xsi:nil="true"/>
    <TPClientViewer xmlns="5fce2081-f58c-44ad-b03c-4d426a1b6afa" xsi:nil="true"/>
    <TemplateStatus xmlns="5fce2081-f58c-44ad-b03c-4d426a1b6afa">Complete</TemplateStatus>
    <ShowIn xmlns="5fce2081-f58c-44ad-b03c-4d426a1b6afa">Show everywhere</ShowIn>
    <CSXHash xmlns="5fce2081-f58c-44ad-b03c-4d426a1b6afa" xsi:nil="true"/>
    <Downloads xmlns="5fce2081-f58c-44ad-b03c-4d426a1b6afa">0</Downloads>
    <VoteCount xmlns="5fce2081-f58c-44ad-b03c-4d426a1b6afa" xsi:nil="true"/>
    <OOCacheId xmlns="5fce2081-f58c-44ad-b03c-4d426a1b6afa" xsi:nil="true"/>
    <IsDeleted xmlns="5fce2081-f58c-44ad-b03c-4d426a1b6afa">false</IsDeleted>
    <InternalTagsTaxHTField0 xmlns="5fce2081-f58c-44ad-b03c-4d426a1b6afa">
      <Terms xmlns="http://schemas.microsoft.com/office/infopath/2007/PartnerControls"/>
    </InternalTagsTaxHTField0>
    <UANotes xmlns="5fce2081-f58c-44ad-b03c-4d426a1b6afa">2003 to 2007 conversion</UANotes>
    <AssetExpire xmlns="5fce2081-f58c-44ad-b03c-4d426a1b6afa">2035-01-01T08:00:00+00:00</AssetExpire>
    <CSXSubmissionMarket xmlns="5fce2081-f58c-44ad-b03c-4d426a1b6afa" xsi:nil="true"/>
    <DSATActionTaken xmlns="5fce2081-f58c-44ad-b03c-4d426a1b6afa" xsi:nil="true"/>
    <SubmitterId xmlns="5fce2081-f58c-44ad-b03c-4d426a1b6afa" xsi:nil="true"/>
    <EditorialTags xmlns="5fce2081-f58c-44ad-b03c-4d426a1b6afa" xsi:nil="true"/>
    <TPExecutable xmlns="5fce2081-f58c-44ad-b03c-4d426a1b6afa" xsi:nil="true"/>
    <CSXSubmissionDate xmlns="5fce2081-f58c-44ad-b03c-4d426a1b6afa" xsi:nil="true"/>
    <CSXUpdate xmlns="5fce2081-f58c-44ad-b03c-4d426a1b6afa">false</CSXUpdate>
    <AssetType xmlns="5fce2081-f58c-44ad-b03c-4d426a1b6afa">TP</AssetType>
    <ApprovalLog xmlns="5fce2081-f58c-44ad-b03c-4d426a1b6afa" xsi:nil="true"/>
    <BugNumber xmlns="5fce2081-f58c-44ad-b03c-4d426a1b6afa" xsi:nil="true"/>
    <OriginAsset xmlns="5fce2081-f58c-44ad-b03c-4d426a1b6afa" xsi:nil="true"/>
    <TPComponent xmlns="5fce2081-f58c-44ad-b03c-4d426a1b6afa" xsi:nil="true"/>
    <Milestone xmlns="5fce2081-f58c-44ad-b03c-4d426a1b6afa" xsi:nil="true"/>
    <RecommendationsModifier xmlns="5fce2081-f58c-44ad-b03c-4d426a1b6afa" xsi:nil="true"/>
    <AssetId xmlns="5fce2081-f58c-44ad-b03c-4d426a1b6afa">TP102817352</AssetId>
    <PolicheckWords xmlns="5fce2081-f58c-44ad-b03c-4d426a1b6afa" xsi:nil="true"/>
    <TPLaunchHelpLink xmlns="5fce2081-f58c-44ad-b03c-4d426a1b6afa" xsi:nil="true"/>
    <IntlLocPriority xmlns="5fce2081-f58c-44ad-b03c-4d426a1b6afa" xsi:nil="true"/>
    <TPApplication xmlns="5fce2081-f58c-44ad-b03c-4d426a1b6afa" xsi:nil="true"/>
    <IntlLangReviewer xmlns="5fce2081-f58c-44ad-b03c-4d426a1b6afa" xsi:nil="true"/>
    <HandoffToMSDN xmlns="5fce2081-f58c-44ad-b03c-4d426a1b6afa" xsi:nil="true"/>
    <PlannedPubDate xmlns="5fce2081-f58c-44ad-b03c-4d426a1b6afa" xsi:nil="true"/>
    <CrawlForDependencies xmlns="5fce2081-f58c-44ad-b03c-4d426a1b6afa">false</CrawlForDependencies>
    <LocLastLocAttemptVersionLookup xmlns="5fce2081-f58c-44ad-b03c-4d426a1b6afa">791060</LocLastLocAttemptVersionLookup>
    <TrustLevel xmlns="5fce2081-f58c-44ad-b03c-4d426a1b6afa">1 Microsoft Managed Content</TrustLevel>
    <CampaignTagsTaxHTField0 xmlns="5fce2081-f58c-44ad-b03c-4d426a1b6afa">
      <Terms xmlns="http://schemas.microsoft.com/office/infopath/2007/PartnerControls"/>
    </CampaignTagsTaxHTField0>
    <TPNamespace xmlns="5fce2081-f58c-44ad-b03c-4d426a1b6afa" xsi:nil="true"/>
    <TaxCatchAll xmlns="5fce2081-f58c-44ad-b03c-4d426a1b6afa"/>
    <IsSearchable xmlns="5fce2081-f58c-44ad-b03c-4d426a1b6afa">true</IsSearchable>
    <TemplateTemplateType xmlns="5fce2081-f58c-44ad-b03c-4d426a1b6afa">PowerPoint 12 Default</TemplateTemplateType>
    <Markets xmlns="5fce2081-f58c-44ad-b03c-4d426a1b6afa"/>
    <IntlLangReview xmlns="5fce2081-f58c-44ad-b03c-4d426a1b6afa">false</IntlLangReview>
    <UAProjectedTotalWords xmlns="5fce2081-f58c-44ad-b03c-4d426a1b6afa" xsi:nil="true"/>
    <OutputCachingOn xmlns="5fce2081-f58c-44ad-b03c-4d426a1b6afa">false</OutputCachingOn>
    <LocMarketGroupTiers2 xmlns="5fce2081-f58c-44ad-b03c-4d426a1b6afa" xsi:nil="true"/>
    <APAuthor xmlns="5fce2081-f58c-44ad-b03c-4d426a1b6afa">
      <UserInfo>
        <DisplayName/>
        <AccountId>1928</AccountId>
        <AccountType/>
      </UserInfo>
    </APAuthor>
    <TPCommandLine xmlns="5fce2081-f58c-44ad-b03c-4d426a1b6afa" xsi:nil="true"/>
    <LocManualTestRequired xmlns="5fce2081-f58c-44ad-b03c-4d426a1b6afa">false</LocManualTestRequired>
    <TPAppVersion xmlns="5fce2081-f58c-44ad-b03c-4d426a1b6afa" xsi:nil="true"/>
    <EditorialStatus xmlns="5fce2081-f58c-44ad-b03c-4d426a1b6afa" xsi:nil="true"/>
    <LastModifiedDateTime xmlns="5fce2081-f58c-44ad-b03c-4d426a1b6afa" xsi:nil="true"/>
    <TPLaunchHelpLinkType xmlns="5fce2081-f58c-44ad-b03c-4d426a1b6afa">Template</TPLaunchHelpLinkType>
    <OriginalRelease xmlns="5fce2081-f58c-44ad-b03c-4d426a1b6afa">14</OriginalRelease>
    <ScenarioTagsTaxHTField0 xmlns="5fce2081-f58c-44ad-b03c-4d426a1b6afa">
      <Terms xmlns="http://schemas.microsoft.com/office/infopath/2007/PartnerControls"/>
    </ScenarioTagsTaxHTField0>
    <LocalizationTagsTaxHTField0 xmlns="5fce2081-f58c-44ad-b03c-4d426a1b6afa">
      <Terms xmlns="http://schemas.microsoft.com/office/infopath/2007/PartnerControls"/>
    </LocalizationTags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D59B24-5C11-485D-A5FA-E4A2D6052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ce2081-f58c-44ad-b03c-4d426a1b6a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54CB17-B827-4F67-9E27-B82EF8967677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fce2081-f58c-44ad-b03c-4d426a1b6af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E1624F-BAF7-4DBA-A34C-F5920E59A7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Extrém sportok tervezősablon</Template>
  <TotalTime>313</TotalTime>
  <Words>674</Words>
  <Application>Microsoft Office PowerPoint</Application>
  <PresentationFormat>Diavetítés a képernyőre (4:3 oldalarány)</PresentationFormat>
  <Paragraphs>110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5" baseType="lpstr">
      <vt:lpstr>Arial</vt:lpstr>
      <vt:lpstr>Impact</vt:lpstr>
      <vt:lpstr>Office-téma</vt:lpstr>
      <vt:lpstr>Csongrád Idegenforgalmi Igazgatóság SE</vt:lpstr>
      <vt:lpstr>Története</vt:lpstr>
      <vt:lpstr>Elért eredményeink</vt:lpstr>
      <vt:lpstr>Múlt nagy bajnokai</vt:lpstr>
      <vt:lpstr>Országos eredmények</vt:lpstr>
      <vt:lpstr>Csapataink</vt:lpstr>
      <vt:lpstr>Bajnokok</vt:lpstr>
      <vt:lpstr>Csapat munka</vt:lpstr>
      <vt:lpstr>Csapatban mindig ott vagyunk!</vt:lpstr>
      <vt:lpstr>Büszkeségeink</vt:lpstr>
      <vt:lpstr>Létszám adatok</vt:lpstr>
      <vt:lpstr>Közös élmények programok összekovácsolnak</vt:lpstr>
      <vt:lpstr>Verseny sikerek, táborok</vt:lpstr>
      <vt:lpstr>Gazdálkodás</vt:lpstr>
      <vt:lpstr>Támogatás</vt:lpstr>
      <vt:lpstr>Bevételek</vt:lpstr>
      <vt:lpstr>Kiadások</vt:lpstr>
      <vt:lpstr>Versenyeink</vt:lpstr>
      <vt:lpstr>Versenyhelyszínek</vt:lpstr>
      <vt:lpstr>Triatlon tábor</vt:lpstr>
      <vt:lpstr>Edzők segítők</vt:lpstr>
      <vt:lpstr>Elismerések</vt:lpstr>
      <vt:lpstr>Díjak</vt:lpstr>
      <vt:lpstr>Díjazottaink </vt:lpstr>
      <vt:lpstr>Az elmúlt év díjazottjai</vt:lpstr>
      <vt:lpstr>Erős az utánpótlás</vt:lpstr>
      <vt:lpstr>Edzőként</vt:lpstr>
      <vt:lpstr>Segítők</vt:lpstr>
      <vt:lpstr>Terveink a közeljövőben </vt:lpstr>
      <vt:lpstr>Terveink</vt:lpstr>
      <vt:lpstr>Köszönet</vt:lpstr>
      <vt:lpstr>Köszönöm a figyelmet!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Csongrád Idegenforgalmi Igazgatóság SE</dc:title>
  <dc:subject/>
  <dc:creator>Erika Gyovainé Kósa</dc:creator>
  <cp:keywords/>
  <dc:description/>
  <cp:lastModifiedBy>Kabdebó Mariann</cp:lastModifiedBy>
  <cp:revision>9</cp:revision>
  <dcterms:created xsi:type="dcterms:W3CDTF">2026-02-05T11:02:34Z</dcterms:created>
  <dcterms:modified xsi:type="dcterms:W3CDTF">2026-02-09T07:42:29Z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TC010902861038</vt:lpwstr>
  </property>
  <property fmtid="{D5CDD505-2E9C-101B-9397-08002B2CF9AE}" pid="3" name="InternalTags">
    <vt:lpwstr/>
  </property>
  <property fmtid="{D5CDD505-2E9C-101B-9397-08002B2CF9AE}" pid="4" name="ContentTypeId">
    <vt:lpwstr>0x010100ADEC13B5E4FA0F4BA72DC03E1FAE02FA04009372B5BAB9923946A28806341B445653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5829500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</Properties>
</file>